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bin" panose="020B0604020202020204" charset="0"/>
      <p:regular r:id="rId18"/>
    </p:embeddedFont>
    <p:embeddedFont>
      <p:font typeface="Cabin Bold" panose="020B0604020202020204" charset="0"/>
      <p:regular r:id="rId19"/>
    </p:embeddedFont>
    <p:embeddedFont>
      <p:font typeface="Cabin Medium" panose="020B0604020202020204" charset="0"/>
      <p:regular r:id="rId20"/>
    </p:embeddedFont>
    <p:embeddedFont>
      <p:font typeface="Faustina Bold" panose="020B0604020202020204" charset="0"/>
      <p:regular r:id="rId21"/>
    </p:embeddedFont>
    <p:embeddedFont>
      <p:font typeface="Noto Sans Bold" panose="020B0802040504020204" pitchFamily="34" charset="0"/>
      <p:regular r:id="rId22"/>
      <p:bold r:id="rId23"/>
    </p:embeddedFont>
    <p:embeddedFont>
      <p:font typeface="Raleway" pitchFamily="2" charset="0"/>
      <p:regular r:id="rId24"/>
      <p:bold r:id="rId25"/>
      <p:italic r:id="rId26"/>
      <p:boldItalic r:id="rId27"/>
    </p:embeddedFont>
    <p:embeddedFont>
      <p:font typeface="Raleway Bold" pitchFamily="2" charset="0"/>
      <p:regular r:id="rId28"/>
      <p:bold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Roboto Bold" panose="02000000000000000000" pitchFamily="2" charset="0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545BFB-0F01-4557-B5D0-212785AC47AB}" v="4" dt="2024-03-23T12:26:25.2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42550 Trần Kim Quang" userId="S::a42550@thanglong.edu.vn::90423ac3-e8c4-4cf4-9fa9-1feb6d06ae30" providerId="AD" clId="Web-{53545BFB-0F01-4557-B5D0-212785AC47AB}"/>
    <pc:docChg chg="modSld">
      <pc:chgData name="a42550 Trần Kim Quang" userId="S::a42550@thanglong.edu.vn::90423ac3-e8c4-4cf4-9fa9-1feb6d06ae30" providerId="AD" clId="Web-{53545BFB-0F01-4557-B5D0-212785AC47AB}" dt="2024-03-23T12:26:25.225" v="3" actId="1076"/>
      <pc:docMkLst>
        <pc:docMk/>
      </pc:docMkLst>
      <pc:sldChg chg="modSp">
        <pc:chgData name="a42550 Trần Kim Quang" userId="S::a42550@thanglong.edu.vn::90423ac3-e8c4-4cf4-9fa9-1feb6d06ae30" providerId="AD" clId="Web-{53545BFB-0F01-4557-B5D0-212785AC47AB}" dt="2024-03-23T12:26:25.225" v="3" actId="1076"/>
        <pc:sldMkLst>
          <pc:docMk/>
          <pc:sldMk cId="0" sldId="260"/>
        </pc:sldMkLst>
        <pc:spChg chg="mod">
          <ac:chgData name="a42550 Trần Kim Quang" userId="S::a42550@thanglong.edu.vn::90423ac3-e8c4-4cf4-9fa9-1feb6d06ae30" providerId="AD" clId="Web-{53545BFB-0F01-4557-B5D0-212785AC47AB}" dt="2024-03-23T12:26:13.866" v="1" actId="1076"/>
          <ac:spMkLst>
            <pc:docMk/>
            <pc:sldMk cId="0" sldId="260"/>
            <ac:spMk id="7" creationId="{00000000-0000-0000-0000-000000000000}"/>
          </ac:spMkLst>
        </pc:spChg>
        <pc:spChg chg="mod">
          <ac:chgData name="a42550 Trần Kim Quang" userId="S::a42550@thanglong.edu.vn::90423ac3-e8c4-4cf4-9fa9-1feb6d06ae30" providerId="AD" clId="Web-{53545BFB-0F01-4557-B5D0-212785AC47AB}" dt="2024-03-23T12:26:10.835" v="0" actId="1076"/>
          <ac:spMkLst>
            <pc:docMk/>
            <pc:sldMk cId="0" sldId="260"/>
            <ac:spMk id="8" creationId="{00000000-0000-0000-0000-000000000000}"/>
          </ac:spMkLst>
        </pc:spChg>
        <pc:spChg chg="mod">
          <ac:chgData name="a42550 Trần Kim Quang" userId="S::a42550@thanglong.edu.vn::90423ac3-e8c4-4cf4-9fa9-1feb6d06ae30" providerId="AD" clId="Web-{53545BFB-0F01-4557-B5D0-212785AC47AB}" dt="2024-03-23T12:26:25.225" v="3" actId="1076"/>
          <ac:spMkLst>
            <pc:docMk/>
            <pc:sldMk cId="0" sldId="260"/>
            <ac:spMk id="9" creationId="{00000000-0000-0000-0000-000000000000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sv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726078" y="1272102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09725" y="2161975"/>
            <a:ext cx="7509392" cy="5963051"/>
            <a:chOff x="0" y="0"/>
            <a:chExt cx="10012522" cy="7950734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4634" r="14634"/>
            <a:stretch>
              <a:fillRect/>
            </a:stretch>
          </p:blipFill>
          <p:spPr>
            <a:xfrm>
              <a:off x="0" y="0"/>
              <a:ext cx="10012522" cy="795073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648598" y="9258300"/>
            <a:ext cx="10749819" cy="2100252"/>
            <a:chOff x="0" y="0"/>
            <a:chExt cx="2831228" cy="5531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5477528" y="77802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400644" y="3387217"/>
            <a:ext cx="8277871" cy="3512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01"/>
              </a:lnSpc>
            </a:pPr>
            <a:r>
              <a:rPr lang="en-US" sz="5799">
                <a:solidFill>
                  <a:srgbClr val="272B64"/>
                </a:solidFill>
                <a:latin typeface="Faustina Bold"/>
              </a:rPr>
              <a:t>PHÂN TÍCH</a:t>
            </a:r>
          </a:p>
          <a:p>
            <a:pPr algn="ctr">
              <a:lnSpc>
                <a:spcPts val="6901"/>
              </a:lnSpc>
            </a:pPr>
            <a:r>
              <a:rPr lang="en-US" sz="5799">
                <a:solidFill>
                  <a:srgbClr val="272B64"/>
                </a:solidFill>
                <a:latin typeface="Faustina Bold"/>
              </a:rPr>
              <a:t>VÀ</a:t>
            </a:r>
          </a:p>
          <a:p>
            <a:pPr algn="ctr">
              <a:lnSpc>
                <a:spcPts val="6901"/>
              </a:lnSpc>
            </a:pPr>
            <a:r>
              <a:rPr lang="en-US" sz="5799">
                <a:solidFill>
                  <a:srgbClr val="272B64"/>
                </a:solidFill>
                <a:latin typeface="Faustina Bold"/>
              </a:rPr>
              <a:t>ĐÁNH GIÁ DỮ LIỆU</a:t>
            </a:r>
          </a:p>
          <a:p>
            <a:pPr algn="ctr">
              <a:lnSpc>
                <a:spcPts val="6901"/>
              </a:lnSpc>
            </a:pPr>
            <a:r>
              <a:rPr lang="en-US" sz="5799">
                <a:solidFill>
                  <a:srgbClr val="272B64"/>
                </a:solidFill>
                <a:latin typeface="Faustina Bold"/>
              </a:rPr>
              <a:t>THU THẬP TỪ KAGGLE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648598" y="7305875"/>
            <a:ext cx="5641896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272B64"/>
                </a:solidFill>
                <a:latin typeface="Noto Sans Bold"/>
              </a:rPr>
              <a:t>Sinh viên thực hiện: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72B64"/>
                </a:solidFill>
                <a:latin typeface="Noto Sans Bold"/>
              </a:rPr>
              <a:t>A43290 - NGUYỄN KIM THÀNH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72B64"/>
                </a:solidFill>
                <a:latin typeface="Noto Sans Bold"/>
              </a:rPr>
              <a:t>A42550 - TRẦN KIM QUANG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35369" y="933450"/>
            <a:ext cx="12217263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KIỂM TRA MISSING VALUE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32952" y="2601791"/>
            <a:ext cx="1351751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 spc="585">
                <a:solidFill>
                  <a:srgbClr val="000000"/>
                </a:solidFill>
                <a:latin typeface="Cabin"/>
              </a:rPr>
              <a:t>Thực hiện kiểm tra sơ bộ tất cả các cột dữ liệu, thống kê lại theo dạng tổng số dữ liệu bị thiếu.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32952" y="4554416"/>
            <a:ext cx="12658772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 spc="585">
                <a:solidFill>
                  <a:srgbClr val="000000"/>
                </a:solidFill>
                <a:latin typeface="Cabin"/>
              </a:rPr>
              <a:t>Ta thấy có 5 cột bị thiếu dữ liệu, trong đó có 3 cột thiếu dữ liệu trầm trọng (</a:t>
            </a:r>
            <a:r>
              <a:rPr lang="en-US" sz="3000" spc="585">
                <a:solidFill>
                  <a:srgbClr val="000000"/>
                </a:solidFill>
                <a:latin typeface="Cabin Medium"/>
              </a:rPr>
              <a:t>≈ 99 %) đó là: </a:t>
            </a:r>
            <a:r>
              <a:rPr lang="en-US" sz="3000" spc="585">
                <a:solidFill>
                  <a:srgbClr val="000000"/>
                </a:solidFill>
                <a:latin typeface="Cabin Bold"/>
              </a:rPr>
              <a:t>title, comments và url</a:t>
            </a:r>
            <a:r>
              <a:rPr lang="en-US" sz="3000" spc="585">
                <a:solidFill>
                  <a:srgbClr val="000000"/>
                </a:solidFill>
                <a:latin typeface="Cabin"/>
              </a:rPr>
              <a:t>, 2 cột còn lại là </a:t>
            </a:r>
            <a:r>
              <a:rPr lang="en-US" sz="3000" spc="585">
                <a:solidFill>
                  <a:srgbClr val="000000"/>
                </a:solidFill>
                <a:latin typeface="Cabin Bold"/>
              </a:rPr>
              <a:t>comment_id và author_post_karma </a:t>
            </a:r>
            <a:r>
              <a:rPr lang="en-US" sz="3000" spc="585">
                <a:solidFill>
                  <a:srgbClr val="000000"/>
                </a:solidFill>
                <a:latin typeface="Cabin"/>
              </a:rPr>
              <a:t>thiếu dữ liệu không đáng kể, có thể bổ sung thêm, hoặc đưa ra phương pháp giải quyết hợp lý.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05348" y="1134644"/>
            <a:ext cx="17699385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KIỂM TRA LẶP DỮ LIỆU (DUPLICATED VALUE)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5348" y="2381157"/>
            <a:ext cx="17171338" cy="546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148200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bài viết trùng nhau, có nhiều bình luận trong cùng 1 bài được thống kê lại đáp ứng đủ mục đích của dự án.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"/>
              </a:rPr>
              <a:t>Có </a:t>
            </a:r>
            <a:r>
              <a:rPr lang="en-US" sz="2242" spc="437">
                <a:solidFill>
                  <a:srgbClr val="000000"/>
                </a:solidFill>
                <a:latin typeface="Roboto Bold"/>
              </a:rPr>
              <a:t>1522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người dùng comment các video tiktok, có thể comment nhiều lần trong 1 video, hoặc có thể comment trong các video khác cùng được thống kê, thu thập dữ liệu -&gt; Dữ liệu bình thường.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86396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tác giả, người đăng video được xuất hiện lại, phụ thuộc vào số người bình luận(</a:t>
            </a:r>
            <a:r>
              <a:rPr lang="en-US" sz="2242" spc="437">
                <a:solidFill>
                  <a:srgbClr val="000000"/>
                </a:solidFill>
                <a:latin typeface="Roboto Bold"/>
              </a:rPr>
              <a:t>comment_id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) trong video đó -&gt; Dữ liệu bình thường.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148209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tiêu đề xuất hiện lại, đây là các video, bài viết được nhiều người bình luận (</a:t>
            </a:r>
            <a:r>
              <a:rPr lang="en-US" sz="2242" spc="437">
                <a:solidFill>
                  <a:srgbClr val="000000"/>
                </a:solidFill>
                <a:latin typeface="Roboto Bold"/>
              </a:rPr>
              <a:t>comment_id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), khi được thống kê sẽ xuất hiện lại nhiều lần -&gt; Dữ liệu bình thường.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7878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dữ liệu text bị lặp lại, nội dung bình luận có mọi người có thể giống nhau, hoặc có người dùng spam các đoạn văn bản bình luận liên tục.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101918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có thể là số lượt thích các bài viết trùng nhau, do các bài viết được lặp lại, dữ liệu ổn -&gt; Dữ liệu bình thường.</a:t>
            </a:r>
          </a:p>
          <a:p>
            <a:pPr>
              <a:lnSpc>
                <a:spcPts val="3139"/>
              </a:lnSpc>
              <a:spcBef>
                <a:spcPct val="0"/>
              </a:spcBef>
            </a:pPr>
            <a:r>
              <a:rPr lang="en-US" sz="2242" spc="437">
                <a:solidFill>
                  <a:srgbClr val="000000"/>
                </a:solidFill>
                <a:latin typeface="Roboto Bold"/>
              </a:rPr>
              <a:t>4399 </a:t>
            </a:r>
            <a:r>
              <a:rPr lang="en-US" sz="2242" spc="437">
                <a:solidFill>
                  <a:srgbClr val="000000"/>
                </a:solidFill>
                <a:latin typeface="Roboto"/>
              </a:rPr>
              <a:t>thẻ phân loại bài viết, lặp lại dữ liệu này là bình thường, không có dữ liệu bất ổn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774597" y="3028359"/>
            <a:ext cx="6201507" cy="5401799"/>
          </a:xfrm>
          <a:custGeom>
            <a:avLst/>
            <a:gdLst/>
            <a:ahLst/>
            <a:cxnLst/>
            <a:rect l="l" t="t" r="r" b="b"/>
            <a:pathLst>
              <a:path w="6201507" h="5401799">
                <a:moveTo>
                  <a:pt x="0" y="0"/>
                </a:moveTo>
                <a:lnTo>
                  <a:pt x="6201507" y="0"/>
                </a:lnTo>
                <a:lnTo>
                  <a:pt x="6201507" y="5401799"/>
                </a:lnTo>
                <a:lnTo>
                  <a:pt x="0" y="54017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0" y="1288459"/>
            <a:ext cx="18288000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LOẠI BỎ CỘT THIẾU DỮ LIỆU VÀ KIỂM TRA LẠI MISSING VALUE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077939"/>
            <a:ext cx="5873764" cy="395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3"/>
              </a:lnSpc>
            </a:pPr>
            <a:r>
              <a:rPr lang="en-US" sz="2795" spc="545">
                <a:solidFill>
                  <a:srgbClr val="000000"/>
                </a:solidFill>
                <a:latin typeface="Cabin"/>
              </a:rPr>
              <a:t>Kiểm tra lại, ta thấy được chỉ còn 2 cột thiếu dữ liệu, đó là </a:t>
            </a:r>
            <a:r>
              <a:rPr lang="en-US" sz="2795" spc="545">
                <a:solidFill>
                  <a:srgbClr val="000000"/>
                </a:solidFill>
                <a:latin typeface="Cabin Bold"/>
              </a:rPr>
              <a:t>author_post_karma</a:t>
            </a:r>
            <a:r>
              <a:rPr lang="en-US" sz="2795" spc="545">
                <a:solidFill>
                  <a:srgbClr val="000000"/>
                </a:solidFill>
                <a:latin typeface="Cabin"/>
              </a:rPr>
              <a:t> với </a:t>
            </a:r>
            <a:r>
              <a:rPr lang="en-US" sz="2795" spc="545">
                <a:solidFill>
                  <a:srgbClr val="000000"/>
                </a:solidFill>
                <a:latin typeface="Cabin Bold"/>
              </a:rPr>
              <a:t>3088 </a:t>
            </a:r>
            <a:r>
              <a:rPr lang="en-US" sz="2795" spc="545">
                <a:solidFill>
                  <a:srgbClr val="000000"/>
                </a:solidFill>
                <a:latin typeface="Cabin"/>
              </a:rPr>
              <a:t>dữ liệu bị thiếu</a:t>
            </a:r>
          </a:p>
          <a:p>
            <a:pPr>
              <a:lnSpc>
                <a:spcPts val="3913"/>
              </a:lnSpc>
              <a:spcBef>
                <a:spcPct val="0"/>
              </a:spcBef>
            </a:pPr>
            <a:r>
              <a:rPr lang="en-US" sz="2795" spc="545">
                <a:solidFill>
                  <a:srgbClr val="000000"/>
                </a:solidFill>
                <a:latin typeface="Cabin"/>
              </a:rPr>
              <a:t>Sau khi tìm kiếm dữ liệu để thêm, </a:t>
            </a:r>
            <a:r>
              <a:rPr lang="en-US" sz="2795" spc="545">
                <a:solidFill>
                  <a:srgbClr val="000000"/>
                </a:solidFill>
                <a:latin typeface="Cabin Bold"/>
              </a:rPr>
              <a:t>comment_id</a:t>
            </a:r>
            <a:r>
              <a:rPr lang="en-US" sz="2795" spc="545">
                <a:solidFill>
                  <a:srgbClr val="000000"/>
                </a:solidFill>
                <a:latin typeface="Cabin"/>
              </a:rPr>
              <a:t> không có nguồn cung cấp thông tin -&gt; Nhóm quyết định bỏ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85454" y="3256432"/>
            <a:ext cx="4306153" cy="268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9"/>
              </a:lnSpc>
              <a:spcBef>
                <a:spcPct val="0"/>
              </a:spcBef>
            </a:pPr>
            <a:r>
              <a:rPr lang="en-US" sz="2549" spc="497">
                <a:solidFill>
                  <a:srgbClr val="000000"/>
                </a:solidFill>
                <a:latin typeface="Cabin"/>
              </a:rPr>
              <a:t>Sau khi xoá thành công, kiểm tra lại thông tin dữ liệu, ta thấy chỉ còn lại </a:t>
            </a:r>
            <a:r>
              <a:rPr lang="en-US" sz="2549" spc="497">
                <a:solidFill>
                  <a:srgbClr val="000000"/>
                </a:solidFill>
                <a:latin typeface="Cabin Bold"/>
              </a:rPr>
              <a:t>149723 dòng </a:t>
            </a:r>
            <a:r>
              <a:rPr lang="en-US" sz="2549" spc="497">
                <a:solidFill>
                  <a:srgbClr val="000000"/>
                </a:solidFill>
                <a:latin typeface="Cabin"/>
              </a:rPr>
              <a:t>và</a:t>
            </a:r>
            <a:r>
              <a:rPr lang="en-US" sz="2549" spc="497">
                <a:solidFill>
                  <a:srgbClr val="000000"/>
                </a:solidFill>
                <a:latin typeface="Cabin Bold"/>
              </a:rPr>
              <a:t> 9 cột -&gt; Xoá thành công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319007" y="-1071552"/>
            <a:ext cx="22497532" cy="2100252"/>
            <a:chOff x="0" y="0"/>
            <a:chExt cx="5925276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25276" cy="553153"/>
            </a:xfrm>
            <a:custGeom>
              <a:avLst/>
              <a:gdLst/>
              <a:ahLst/>
              <a:cxnLst/>
              <a:rect l="l" t="t" r="r" b="b"/>
              <a:pathLst>
                <a:path w="5925276" h="553153">
                  <a:moveTo>
                    <a:pt x="0" y="0"/>
                  </a:moveTo>
                  <a:lnTo>
                    <a:pt x="5925276" y="0"/>
                  </a:lnTo>
                  <a:lnTo>
                    <a:pt x="592527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240375" y="0"/>
            <a:ext cx="47625" cy="10287000"/>
            <a:chOff x="0" y="0"/>
            <a:chExt cx="63500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49909" r="49909"/>
            <a:stretch>
              <a:fillRect/>
            </a:stretch>
          </p:blipFill>
          <p:spPr>
            <a:xfrm>
              <a:off x="0" y="0"/>
              <a:ext cx="63500" cy="13716000"/>
            </a:xfrm>
            <a:prstGeom prst="rect">
              <a:avLst/>
            </a:prstGeom>
          </p:spPr>
        </p:pic>
      </p:grpSp>
      <p:sp>
        <p:nvSpPr>
          <p:cNvPr id="7" name="Freeform 7"/>
          <p:cNvSpPr/>
          <p:nvPr/>
        </p:nvSpPr>
        <p:spPr>
          <a:xfrm>
            <a:off x="1028700" y="8681868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427479" y="1328277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562768" y="2934842"/>
            <a:ext cx="7405296" cy="6696056"/>
          </a:xfrm>
          <a:custGeom>
            <a:avLst/>
            <a:gdLst/>
            <a:ahLst/>
            <a:cxnLst/>
            <a:rect l="l" t="t" r="r" b="b"/>
            <a:pathLst>
              <a:path w="7405296" h="6696056">
                <a:moveTo>
                  <a:pt x="0" y="0"/>
                </a:moveTo>
                <a:lnTo>
                  <a:pt x="7405296" y="0"/>
                </a:lnTo>
                <a:lnTo>
                  <a:pt x="7405296" y="6696056"/>
                </a:lnTo>
                <a:lnTo>
                  <a:pt x="0" y="6696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085391" y="1233027"/>
            <a:ext cx="10117217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TRỰC QUAN HOÁ DỮ LIỆU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1616" y="2463037"/>
            <a:ext cx="7697034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spc="546">
                <a:solidFill>
                  <a:srgbClr val="000000"/>
                </a:solidFill>
                <a:latin typeface="Cabin"/>
              </a:rPr>
              <a:t>TRỰC QUAN HOÁ VỚI CỘT  </a:t>
            </a:r>
            <a:r>
              <a:rPr lang="en-US" sz="2800" spc="546">
                <a:solidFill>
                  <a:srgbClr val="000000"/>
                </a:solidFill>
                <a:latin typeface="Cabin Bold"/>
              </a:rPr>
              <a:t>'SCORE'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172967"/>
            <a:ext cx="7503478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 Bold"/>
              </a:rPr>
              <a:t>-‘Negative’ nếu score &lt; -0.5 -‘Positive’ nếu score &gt; 0.5 -‘Neural’ trong khoảng giữa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337217"/>
            <a:ext cx="9337581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Theo biểu đồ, có thể nhận xét dữ liệu có chỉ số tích cực chiếm hầu hết các video (88.4%), tiếp đó là mức tiêu cực (8.3%) và mức bình thường chiếm ít nhất (3.3%)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9310" y="9258300"/>
            <a:ext cx="12125678" cy="1784344"/>
            <a:chOff x="0" y="0"/>
            <a:chExt cx="3193594" cy="469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5805908" y="-755644"/>
            <a:ext cx="12125678" cy="1784344"/>
            <a:chOff x="0" y="0"/>
            <a:chExt cx="3193594" cy="4699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93594" cy="469951"/>
            </a:xfrm>
            <a:custGeom>
              <a:avLst/>
              <a:gdLst/>
              <a:ahLst/>
              <a:cxnLst/>
              <a:rect l="l" t="t" r="r" b="b"/>
              <a:pathLst>
                <a:path w="3193594" h="469951">
                  <a:moveTo>
                    <a:pt x="0" y="0"/>
                  </a:moveTo>
                  <a:lnTo>
                    <a:pt x="3193594" y="0"/>
                  </a:lnTo>
                  <a:lnTo>
                    <a:pt x="3193594" y="469951"/>
                  </a:lnTo>
                  <a:lnTo>
                    <a:pt x="0" y="469951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56931" y="1455955"/>
            <a:ext cx="7359508" cy="6399069"/>
          </a:xfrm>
          <a:custGeom>
            <a:avLst/>
            <a:gdLst/>
            <a:ahLst/>
            <a:cxnLst/>
            <a:rect l="l" t="t" r="r" b="b"/>
            <a:pathLst>
              <a:path w="7359508" h="6399069">
                <a:moveTo>
                  <a:pt x="0" y="0"/>
                </a:moveTo>
                <a:lnTo>
                  <a:pt x="7359508" y="0"/>
                </a:lnTo>
                <a:lnTo>
                  <a:pt x="7359508" y="6399069"/>
                </a:lnTo>
                <a:lnTo>
                  <a:pt x="0" y="63990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139310" y="1080927"/>
            <a:ext cx="8434150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TRỰC QUAN HOÁ DỰA THEO CỘT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'TAG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'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39310" y="1925394"/>
            <a:ext cx="10148690" cy="592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Nhìn biểu đồ trực quan hoá, ta thấy đánh giá sơ bộ dữ liệu ở cột tag là chính xác, và có thể chia dữ liệu ở cột này ra làm 3 phần:</a:t>
            </a:r>
          </a:p>
          <a:p>
            <a:pPr>
              <a:lnSpc>
                <a:spcPts val="3919"/>
              </a:lnSpc>
            </a:pPr>
            <a:endParaRPr lang="en-US" sz="2799" spc="545">
              <a:solidFill>
                <a:srgbClr val="000000"/>
              </a:solidFill>
              <a:latin typeface="Cabin"/>
            </a:endParaRPr>
          </a:p>
          <a:p>
            <a:pPr>
              <a:lnSpc>
                <a:spcPts val="3919"/>
              </a:lnSpc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Dữ liệu &gt; 10000: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Cringe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Humor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Discussion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và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Humor/Cring</a:t>
            </a:r>
          </a:p>
          <a:p>
            <a:pPr>
              <a:lnSpc>
                <a:spcPts val="3919"/>
              </a:lnSpc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Dữ liệu &lt; 10000 &amp; &gt; 5000: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Politics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Cool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Wholesome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và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Wholesome/Humor</a:t>
            </a:r>
          </a:p>
          <a:p>
            <a:pPr>
              <a:lnSpc>
                <a:spcPts val="3919"/>
              </a:lnSpc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Dữ liệu &lt; 5000: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OC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Cursed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và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Duet Troll</a:t>
            </a:r>
          </a:p>
          <a:p>
            <a:pPr>
              <a:lnSpc>
                <a:spcPts val="3919"/>
              </a:lnSpc>
            </a:pPr>
            <a:endParaRPr lang="en-US" sz="2799" spc="545">
              <a:solidFill>
                <a:srgbClr val="000000"/>
              </a:solidFill>
              <a:latin typeface="Cabin Bold"/>
            </a:endParaRP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 Bold"/>
              </a:rPr>
              <a:t>Giá trị nhiều nhất là các bài Cringe, còn lại là bài đăng thiên hướng thảo luận và chính trị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09686" y="-690094"/>
            <a:ext cx="7738377" cy="10977094"/>
            <a:chOff x="0" y="0"/>
            <a:chExt cx="10317835" cy="1463612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541" r="29541"/>
            <a:stretch>
              <a:fillRect/>
            </a:stretch>
          </p:blipFill>
          <p:spPr>
            <a:xfrm>
              <a:off x="0" y="0"/>
              <a:ext cx="10317835" cy="14636125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5696420" y="5002326"/>
            <a:ext cx="5010311" cy="4418982"/>
          </a:xfrm>
          <a:custGeom>
            <a:avLst/>
            <a:gdLst/>
            <a:ahLst/>
            <a:cxnLst/>
            <a:rect l="l" t="t" r="r" b="b"/>
            <a:pathLst>
              <a:path w="5010311" h="4418982">
                <a:moveTo>
                  <a:pt x="0" y="0"/>
                </a:moveTo>
                <a:lnTo>
                  <a:pt x="5010311" y="0"/>
                </a:lnTo>
                <a:lnTo>
                  <a:pt x="5010311" y="4418983"/>
                </a:lnTo>
                <a:lnTo>
                  <a:pt x="0" y="44189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4560307"/>
            <a:ext cx="5391620" cy="4875240"/>
          </a:xfrm>
          <a:custGeom>
            <a:avLst/>
            <a:gdLst/>
            <a:ahLst/>
            <a:cxnLst/>
            <a:rect l="l" t="t" r="r" b="b"/>
            <a:pathLst>
              <a:path w="5391620" h="4875240">
                <a:moveTo>
                  <a:pt x="0" y="0"/>
                </a:moveTo>
                <a:lnTo>
                  <a:pt x="5391620" y="0"/>
                </a:lnTo>
                <a:lnTo>
                  <a:pt x="5391620" y="4875240"/>
                </a:lnTo>
                <a:lnTo>
                  <a:pt x="0" y="48752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5736" y="554038"/>
            <a:ext cx="10117217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TRỰC QUAN HOÁ DỮ LIỆU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33977" y="1861233"/>
            <a:ext cx="9918976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SO SÁNH GIỮA 2 BIỂU ĐỒ THEO CÁC CỘT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'SCORE' 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VÀ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 'TAG'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, TA THẤY PHẦN CHIẾM LỚN NHẤT LÀ CÁC BÀI VIẾT THIÊN HƯƠNG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CRINGE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VÀ CÁC BÀI VIẾT MANG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TÍNH TÍCH CỰC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4852" y="4419582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40384" y="4426295"/>
            <a:ext cx="12358756" cy="186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78"/>
              </a:lnSpc>
              <a:spcBef>
                <a:spcPct val="0"/>
              </a:spcBef>
            </a:pPr>
            <a:r>
              <a:rPr lang="en-US" sz="10841">
                <a:solidFill>
                  <a:srgbClr val="E8F0FF"/>
                </a:solidFill>
                <a:latin typeface="Raleway Bold"/>
              </a:rPr>
              <a:t>XIN CẢM ƠN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010076" y="9236874"/>
            <a:ext cx="10749819" cy="2100252"/>
            <a:chOff x="0" y="0"/>
            <a:chExt cx="2831228" cy="55315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3341957" y="-1050126"/>
            <a:ext cx="10749819" cy="2100252"/>
            <a:chOff x="0" y="0"/>
            <a:chExt cx="2831228" cy="5531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324454" y="7821437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199"/>
                </a:lnTo>
                <a:lnTo>
                  <a:pt x="0" y="10991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4929161" y="1512007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5414" y="8840762"/>
            <a:ext cx="10184208" cy="1087645"/>
            <a:chOff x="0" y="0"/>
            <a:chExt cx="2682261" cy="2864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82261" cy="286458"/>
            </a:xfrm>
            <a:custGeom>
              <a:avLst/>
              <a:gdLst/>
              <a:ahLst/>
              <a:cxnLst/>
              <a:rect l="l" t="t" r="r" b="b"/>
              <a:pathLst>
                <a:path w="2682261" h="286458">
                  <a:moveTo>
                    <a:pt x="0" y="0"/>
                  </a:moveTo>
                  <a:lnTo>
                    <a:pt x="2682261" y="0"/>
                  </a:lnTo>
                  <a:lnTo>
                    <a:pt x="2682261" y="286458"/>
                  </a:lnTo>
                  <a:lnTo>
                    <a:pt x="0" y="286458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96058" y="-478324"/>
            <a:ext cx="10184208" cy="1507024"/>
            <a:chOff x="0" y="0"/>
            <a:chExt cx="2682261" cy="3969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82261" cy="396912"/>
            </a:xfrm>
            <a:custGeom>
              <a:avLst/>
              <a:gdLst/>
              <a:ahLst/>
              <a:cxnLst/>
              <a:rect l="l" t="t" r="r" b="b"/>
              <a:pathLst>
                <a:path w="2682261" h="396912">
                  <a:moveTo>
                    <a:pt x="0" y="0"/>
                  </a:moveTo>
                  <a:lnTo>
                    <a:pt x="2682261" y="0"/>
                  </a:lnTo>
                  <a:lnTo>
                    <a:pt x="2682261" y="396912"/>
                  </a:lnTo>
                  <a:lnTo>
                    <a:pt x="0" y="396912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379966" y="609321"/>
            <a:ext cx="6168426" cy="8775263"/>
            <a:chOff x="0" y="0"/>
            <a:chExt cx="8224568" cy="1170035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30259" r="30259"/>
            <a:stretch>
              <a:fillRect/>
            </a:stretch>
          </p:blipFill>
          <p:spPr>
            <a:xfrm>
              <a:off x="0" y="0"/>
              <a:ext cx="8224568" cy="11700351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535111" y="1386128"/>
            <a:ext cx="8382234" cy="1855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8"/>
              </a:lnSpc>
              <a:spcBef>
                <a:spcPct val="0"/>
              </a:spcBef>
            </a:pPr>
            <a:r>
              <a:rPr lang="en-US" sz="5334">
                <a:solidFill>
                  <a:srgbClr val="00384D"/>
                </a:solidFill>
                <a:latin typeface="Faustina Bold"/>
              </a:rPr>
              <a:t>CÁC MỤC  TRONG BÀI THUYẾT TRÌNH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4207" y="3365182"/>
            <a:ext cx="4592021" cy="640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Giới thiệu chủ đề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338528" y="5697804"/>
            <a:ext cx="3340436" cy="640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Lời cảm ơn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43641" y="5697804"/>
            <a:ext cx="4194887" cy="128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Phân tích dữ liệu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338528" y="4920719"/>
            <a:ext cx="4578817" cy="640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Tổng kết dữ liệu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4207" y="4130107"/>
            <a:ext cx="4213755" cy="128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Tiến hành lấy dữ liệu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38528" y="3365182"/>
            <a:ext cx="4730770" cy="128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1442" lvl="1" indent="-395721">
              <a:lnSpc>
                <a:spcPts val="5132"/>
              </a:lnSpc>
              <a:buFont typeface="Arial"/>
              <a:buChar char="•"/>
            </a:pPr>
            <a:r>
              <a:rPr lang="en-US" sz="3665">
                <a:solidFill>
                  <a:srgbClr val="00384D"/>
                </a:solidFill>
                <a:latin typeface="Raleway"/>
              </a:rPr>
              <a:t>Trực quan hoá dữ liệu</a:t>
            </a:r>
          </a:p>
        </p:txBody>
      </p:sp>
      <p:sp>
        <p:nvSpPr>
          <p:cNvPr id="17" name="Freeform 17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44117" y="495977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988999"/>
            <a:ext cx="7226519" cy="8269301"/>
            <a:chOff x="0" y="0"/>
            <a:chExt cx="9635358" cy="1102573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4744" r="36171"/>
            <a:stretch>
              <a:fillRect/>
            </a:stretch>
          </p:blipFill>
          <p:spPr>
            <a:xfrm>
              <a:off x="0" y="0"/>
              <a:ext cx="9635358" cy="11025735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9144000" y="2954460"/>
            <a:ext cx="6192761" cy="86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3"/>
              </a:lnSpc>
              <a:spcBef>
                <a:spcPct val="0"/>
              </a:spcBef>
            </a:pPr>
            <a:r>
              <a:rPr lang="en-US" sz="4995">
                <a:solidFill>
                  <a:srgbClr val="272B64"/>
                </a:solidFill>
                <a:latin typeface="Raleway Bold"/>
              </a:rPr>
              <a:t>GIỚI THIỆU CHỦ ĐỀ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3905445"/>
            <a:ext cx="7850017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272B64"/>
                </a:solidFill>
                <a:latin typeface="Raleway"/>
              </a:rPr>
              <a:t>Lấy dữ liệu (Crawl Data) từ Website </a:t>
            </a:r>
            <a:r>
              <a:rPr lang="en-US" sz="2700">
                <a:solidFill>
                  <a:srgbClr val="272B64"/>
                </a:solidFill>
                <a:latin typeface="Raleway Bold"/>
              </a:rPr>
              <a:t>kaggle.com</a:t>
            </a:r>
            <a:r>
              <a:rPr lang="en-US" sz="2700">
                <a:solidFill>
                  <a:srgbClr val="272B64"/>
                </a:solidFill>
                <a:latin typeface="Raleway"/>
              </a:rPr>
              <a:t> để tiến hành phân tích dữ liệu được chọn. Sau đó phân tích dữ liệu, loại bỏ hoặc thêm dữ liệu cho phù hợp với mục đích khai thác.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966104" y="9258300"/>
            <a:ext cx="10749819" cy="2100252"/>
            <a:chOff x="0" y="0"/>
            <a:chExt cx="2831228" cy="5531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5336761" y="102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144000" y="6233766"/>
            <a:ext cx="7850017" cy="262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487">
                <a:solidFill>
                  <a:srgbClr val="272B64"/>
                </a:solidFill>
                <a:latin typeface="Raleway Bold"/>
              </a:rPr>
              <a:t>CHỦ ĐỀ ĐƯỢC CHỌN LÀ LẤY TOÀN BỘ DỮ LIỆU TỪ KAGGLE.COM</a:t>
            </a:r>
          </a:p>
          <a:p>
            <a:pPr algn="ctr">
              <a:lnSpc>
                <a:spcPts val="3499"/>
              </a:lnSpc>
            </a:pPr>
            <a:endParaRPr lang="en-US" sz="2499" spc="487">
              <a:solidFill>
                <a:srgbClr val="272B64"/>
              </a:solidFill>
              <a:latin typeface="Raleway Bold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487">
                <a:solidFill>
                  <a:srgbClr val="272B64"/>
                </a:solidFill>
                <a:latin typeface="Raleway Bold"/>
              </a:rPr>
              <a:t>DỮ LIỆU ĐƯỢC LỰA CHỌN BẤT KÌ TRÊN KAGGLE, NHÓM LỰA CHỌN PHÂN TÍCH CÁC VIDEO TRÊN TIKTOK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396508" y="1335340"/>
            <a:ext cx="749498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779">
                <a:solidFill>
                  <a:srgbClr val="000000"/>
                </a:solidFill>
                <a:latin typeface="Raleway Bold"/>
              </a:rPr>
              <a:t>PHÂN CHIA CÔNG VIỆC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0299" y="2940050"/>
            <a:ext cx="16836101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682">
                <a:solidFill>
                  <a:srgbClr val="000000"/>
                </a:solidFill>
                <a:latin typeface="Cabin Bold"/>
              </a:rPr>
              <a:t>LẤY DỮ LIỆU (CRAWL DATA)</a:t>
            </a:r>
            <a:r>
              <a:rPr lang="en-US" sz="3500" spc="682">
                <a:solidFill>
                  <a:srgbClr val="000000"/>
                </a:solidFill>
                <a:latin typeface="Cabin"/>
              </a:rPr>
              <a:t>: A42550 - TRẦN KIM QUANG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0299" y="3975100"/>
            <a:ext cx="17587701" cy="122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 spc="682">
                <a:solidFill>
                  <a:srgbClr val="000000"/>
                </a:solidFill>
                <a:latin typeface="Cabin Bold"/>
              </a:rPr>
              <a:t>PHÂN TÍCH DỮ LIỆU</a:t>
            </a:r>
            <a:r>
              <a:rPr lang="en-US" sz="3500" spc="682">
                <a:solidFill>
                  <a:srgbClr val="000000"/>
                </a:solidFill>
                <a:latin typeface="Cabin"/>
              </a:rPr>
              <a:t>: A43290 - NGUYỄN KIM THÀNH</a:t>
            </a:r>
          </a:p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sz="3500" spc="682">
                <a:solidFill>
                  <a:srgbClr val="000000"/>
                </a:solidFill>
                <a:latin typeface="Cabin"/>
              </a:rPr>
              <a:t>                               A42550 - TRẦN KIM QUANG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0299" y="5629275"/>
            <a:ext cx="17252633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682">
                <a:solidFill>
                  <a:srgbClr val="000000"/>
                </a:solidFill>
                <a:latin typeface="Cabin Bold"/>
              </a:rPr>
              <a:t>BÁO CÁO-SLIDE THUYẾT TRÌNH</a:t>
            </a:r>
            <a:r>
              <a:rPr lang="en-US" sz="3500" spc="682">
                <a:solidFill>
                  <a:srgbClr val="000000"/>
                </a:solidFill>
                <a:latin typeface="Cabin"/>
              </a:rPr>
              <a:t>: A43290 - NGUYỄN KIM THÀNH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0299" y="6664325"/>
            <a:ext cx="11954619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682">
                <a:solidFill>
                  <a:srgbClr val="000000"/>
                </a:solidFill>
                <a:latin typeface="Cabin Bold"/>
              </a:rPr>
              <a:t>THUYẾT TRÌNH</a:t>
            </a:r>
            <a:r>
              <a:rPr lang="en-US" sz="3500" spc="682">
                <a:solidFill>
                  <a:srgbClr val="000000"/>
                </a:solidFill>
                <a:latin typeface="Cabin"/>
              </a:rPr>
              <a:t>: A42550 - TRẦN KIM QUANG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25992" y="3038524"/>
            <a:ext cx="8150576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u="sng" spc="545">
                <a:solidFill>
                  <a:srgbClr val="000000"/>
                </a:solidFill>
                <a:latin typeface="Cabin Bold"/>
              </a:rPr>
              <a:t>KHAI BÁO CÁC THƯ VIỆN CẦN THIẾT TRONG QUÁ TRÌNH KHAI THÁC DỮ LIỆU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: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5992" y="5027052"/>
            <a:ext cx="7590383" cy="260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487">
                <a:solidFill>
                  <a:srgbClr val="000000"/>
                </a:solidFill>
                <a:latin typeface="Cabin Bold"/>
              </a:rPr>
              <a:t>MATPLOTLIB.PYPLOT</a:t>
            </a:r>
            <a:r>
              <a:rPr lang="en-US" sz="2499" spc="487">
                <a:solidFill>
                  <a:srgbClr val="000000"/>
                </a:solidFill>
                <a:latin typeface="Cabin"/>
              </a:rPr>
              <a:t>: VẼ BIỂU ĐỒ DỮ LIỆU</a:t>
            </a:r>
          </a:p>
          <a:p>
            <a:pPr>
              <a:lnSpc>
                <a:spcPts val="3499"/>
              </a:lnSpc>
            </a:pPr>
            <a:r>
              <a:rPr lang="en-US" sz="2499" spc="487">
                <a:solidFill>
                  <a:srgbClr val="000000"/>
                </a:solidFill>
                <a:latin typeface="Cabin Bold"/>
              </a:rPr>
              <a:t>SELENIUM</a:t>
            </a:r>
            <a:r>
              <a:rPr lang="en-US" sz="2499" spc="487">
                <a:solidFill>
                  <a:srgbClr val="000000"/>
                </a:solidFill>
                <a:latin typeface="Cabin"/>
              </a:rPr>
              <a:t>: LẤY DỮ LIỆU TỰ ĐỘNG THÔNG QUA THƯ VIỆN NÀY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487">
                <a:solidFill>
                  <a:srgbClr val="000000"/>
                </a:solidFill>
                <a:latin typeface="Cabin Bold"/>
              </a:rPr>
              <a:t>TIME: </a:t>
            </a:r>
            <a:r>
              <a:rPr lang="en-US" sz="2499" spc="487">
                <a:solidFill>
                  <a:srgbClr val="000000"/>
                </a:solidFill>
                <a:latin typeface="Cabin"/>
              </a:rPr>
              <a:t>PHỤC VỤ CÁC CÂU LỆNH LIÊN QUAN ĐẾN THỜI GIAN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09800" y="3038958"/>
            <a:ext cx="6542005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TRUY CẬP WEBSITE: </a:t>
            </a:r>
            <a:r>
              <a:rPr lang="en-US" sz="2799" u="sng" spc="545">
                <a:solidFill>
                  <a:srgbClr val="000000"/>
                </a:solidFill>
                <a:latin typeface="Cabin Bold"/>
              </a:rPr>
              <a:t>KAGGLE.COM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 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ĐỂ TIẾN HÀNH LẤY DỮ LIỆU BẰNG CHROME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45917" y="1243213"/>
            <a:ext cx="10996166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spc="975">
                <a:solidFill>
                  <a:srgbClr val="000000"/>
                </a:solidFill>
                <a:latin typeface="Cabin Bold"/>
              </a:rPr>
              <a:t>LẤY DỮ LIỆU (CRAWL DATA)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21600" y="1217434"/>
            <a:ext cx="6527067" cy="8582211"/>
          </a:xfrm>
          <a:custGeom>
            <a:avLst/>
            <a:gdLst/>
            <a:ahLst/>
            <a:cxnLst/>
            <a:rect l="l" t="t" r="r" b="b"/>
            <a:pathLst>
              <a:path w="6527067" h="8582211">
                <a:moveTo>
                  <a:pt x="0" y="0"/>
                </a:moveTo>
                <a:lnTo>
                  <a:pt x="6527067" y="0"/>
                </a:lnTo>
                <a:lnTo>
                  <a:pt x="6527067" y="8582211"/>
                </a:lnTo>
                <a:lnTo>
                  <a:pt x="0" y="8582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787586" y="3505200"/>
            <a:ext cx="6449386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585">
                <a:solidFill>
                  <a:srgbClr val="000000"/>
                </a:solidFill>
                <a:latin typeface="Roboto"/>
              </a:rPr>
              <a:t>SỬ DỤNG THƯ VIỆN SELENIUM ĐỂ TỰ ĐỘNG HOÁ VIỆC TÌM DATA VÀ TẢI VỀ THÔNG QUA CÁC THẺ DIV.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0723" y="7920378"/>
            <a:ext cx="10749819" cy="2100252"/>
            <a:chOff x="0" y="0"/>
            <a:chExt cx="2831228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28" cy="553153"/>
            </a:xfrm>
            <a:custGeom>
              <a:avLst/>
              <a:gdLst/>
              <a:ahLst/>
              <a:cxnLst/>
              <a:rect l="l" t="t" r="r" b="b"/>
              <a:pathLst>
                <a:path w="2831228" h="553153">
                  <a:moveTo>
                    <a:pt x="0" y="0"/>
                  </a:moveTo>
                  <a:lnTo>
                    <a:pt x="2831228" y="0"/>
                  </a:lnTo>
                  <a:lnTo>
                    <a:pt x="2831228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4195476"/>
            <a:ext cx="8641086" cy="4584528"/>
            <a:chOff x="0" y="0"/>
            <a:chExt cx="11521448" cy="6112704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5352" r="5352"/>
            <a:stretch>
              <a:fillRect/>
            </a:stretch>
          </p:blipFill>
          <p:spPr>
            <a:xfrm>
              <a:off x="0" y="0"/>
              <a:ext cx="11521448" cy="6112704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28700" y="1313824"/>
            <a:ext cx="7743996" cy="267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22"/>
              </a:lnSpc>
            </a:pPr>
            <a:r>
              <a:rPr lang="en-US" sz="5087">
                <a:solidFill>
                  <a:srgbClr val="272B64"/>
                </a:solidFill>
                <a:latin typeface="Raleway Bold"/>
              </a:rPr>
              <a:t>PHÂN TÍCH DỮ LIỆU</a:t>
            </a:r>
          </a:p>
          <a:p>
            <a:pPr>
              <a:lnSpc>
                <a:spcPts val="7122"/>
              </a:lnSpc>
              <a:spcBef>
                <a:spcPct val="0"/>
              </a:spcBef>
            </a:pPr>
            <a:r>
              <a:rPr lang="en-US" sz="5087">
                <a:solidFill>
                  <a:srgbClr val="272B64"/>
                </a:solidFill>
                <a:latin typeface="Raleway Bold"/>
              </a:rPr>
              <a:t>SAU KHI LẤY ĐƯỢC TỪ KAGGLE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99096" y="2860059"/>
            <a:ext cx="7157374" cy="5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08" lvl="1" indent="-320104">
              <a:lnSpc>
                <a:spcPts val="4151"/>
              </a:lnSpc>
              <a:buFont typeface="Arial"/>
              <a:buChar char="•"/>
            </a:pPr>
            <a:r>
              <a:rPr lang="en-US" sz="2965">
                <a:solidFill>
                  <a:srgbClr val="272B64"/>
                </a:solidFill>
                <a:latin typeface="Raleway Bold"/>
              </a:rPr>
              <a:t>Đọc dữ liệu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99096" y="3851540"/>
            <a:ext cx="7157374" cy="5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08" lvl="1" indent="-320104">
              <a:lnSpc>
                <a:spcPts val="4151"/>
              </a:lnSpc>
              <a:buFont typeface="Arial"/>
              <a:buChar char="•"/>
            </a:pPr>
            <a:r>
              <a:rPr lang="en-US" sz="2965">
                <a:solidFill>
                  <a:srgbClr val="272B64"/>
                </a:solidFill>
                <a:latin typeface="Raleway Bold"/>
              </a:rPr>
              <a:t>Xem thông tin dữ liệu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99096" y="4843022"/>
            <a:ext cx="7157374" cy="5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08" lvl="1" indent="-320104">
              <a:lnSpc>
                <a:spcPts val="4151"/>
              </a:lnSpc>
              <a:buFont typeface="Arial"/>
              <a:buChar char="•"/>
            </a:pPr>
            <a:r>
              <a:rPr lang="en-US" sz="2965">
                <a:solidFill>
                  <a:srgbClr val="272B64"/>
                </a:solidFill>
                <a:latin typeface="Raleway Bold"/>
              </a:rPr>
              <a:t>Kiểm tra các vấn đề của dữ liệu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99096" y="5830009"/>
            <a:ext cx="7157374" cy="1048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08" lvl="1" indent="-320104">
              <a:lnSpc>
                <a:spcPts val="4151"/>
              </a:lnSpc>
              <a:buFont typeface="Arial"/>
              <a:buChar char="•"/>
            </a:pPr>
            <a:r>
              <a:rPr lang="en-US" sz="2965">
                <a:solidFill>
                  <a:srgbClr val="272B64"/>
                </a:solidFill>
                <a:latin typeface="Raleway Bold"/>
              </a:rPr>
              <a:t>Thực hiện bổ sung, xoá bỏ các dữ liệu cần thiết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99096" y="7345365"/>
            <a:ext cx="7157374" cy="5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208" lvl="1" indent="-320104">
              <a:lnSpc>
                <a:spcPts val="4151"/>
              </a:lnSpc>
              <a:buFont typeface="Arial"/>
              <a:buChar char="•"/>
            </a:pPr>
            <a:r>
              <a:rPr lang="en-US" sz="2965">
                <a:solidFill>
                  <a:srgbClr val="272B64"/>
                </a:solidFill>
                <a:latin typeface="Raleway Bold"/>
              </a:rPr>
              <a:t>Tổng hợp và lưu lại dữ liệu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1294243" y="-1071552"/>
            <a:ext cx="21015838" cy="2100252"/>
            <a:chOff x="0" y="0"/>
            <a:chExt cx="5535036" cy="5531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535036" cy="553153"/>
            </a:xfrm>
            <a:custGeom>
              <a:avLst/>
              <a:gdLst/>
              <a:ahLst/>
              <a:cxnLst/>
              <a:rect l="l" t="t" r="r" b="b"/>
              <a:pathLst>
                <a:path w="5535036" h="553153">
                  <a:moveTo>
                    <a:pt x="0" y="0"/>
                  </a:moveTo>
                  <a:lnTo>
                    <a:pt x="5535036" y="0"/>
                  </a:lnTo>
                  <a:lnTo>
                    <a:pt x="5535036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5250796" y="892143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35808" y="3525388"/>
            <a:ext cx="14816384" cy="6282512"/>
          </a:xfrm>
          <a:custGeom>
            <a:avLst/>
            <a:gdLst/>
            <a:ahLst/>
            <a:cxnLst/>
            <a:rect l="l" t="t" r="r" b="b"/>
            <a:pathLst>
              <a:path w="14816384" h="6282512">
                <a:moveTo>
                  <a:pt x="0" y="0"/>
                </a:moveTo>
                <a:lnTo>
                  <a:pt x="14816384" y="0"/>
                </a:lnTo>
                <a:lnTo>
                  <a:pt x="14816384" y="6282512"/>
                </a:lnTo>
                <a:lnTo>
                  <a:pt x="0" y="62825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735808" y="1235931"/>
            <a:ext cx="10516700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DÙNG THƯ VIỆN PANDAS ĐỂ ĐỌC FILE EXCEL (CSV FILE)</a:t>
            </a:r>
          </a:p>
          <a:p>
            <a:pPr>
              <a:lnSpc>
                <a:spcPts val="3919"/>
              </a:lnSpc>
            </a:pPr>
            <a:endParaRPr lang="en-US" sz="2799" spc="545">
              <a:solidFill>
                <a:srgbClr val="000000"/>
              </a:solidFill>
              <a:latin typeface="Cabin"/>
            </a:endParaRP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 Bold"/>
              </a:rPr>
              <a:t>TA ĐƯỢC DỮ LIỆU NHƯ SAU: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78819" y="-1129396"/>
            <a:ext cx="22532810" cy="2100252"/>
            <a:chOff x="0" y="0"/>
            <a:chExt cx="5934567" cy="5531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4567" cy="553153"/>
            </a:xfrm>
            <a:custGeom>
              <a:avLst/>
              <a:gdLst/>
              <a:ahLst/>
              <a:cxnLst/>
              <a:rect l="l" t="t" r="r" b="b"/>
              <a:pathLst>
                <a:path w="5934567" h="553153">
                  <a:moveTo>
                    <a:pt x="0" y="0"/>
                  </a:moveTo>
                  <a:lnTo>
                    <a:pt x="5934567" y="0"/>
                  </a:lnTo>
                  <a:lnTo>
                    <a:pt x="5934567" y="553153"/>
                  </a:lnTo>
                  <a:lnTo>
                    <a:pt x="0" y="553153"/>
                  </a:lnTo>
                  <a:close/>
                </a:path>
              </a:pathLst>
            </a:custGeom>
            <a:solidFill>
              <a:srgbClr val="272B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708700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4" y="0"/>
                </a:lnTo>
                <a:lnTo>
                  <a:pt x="2008504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54467" y="8700445"/>
            <a:ext cx="2008504" cy="1099200"/>
          </a:xfrm>
          <a:custGeom>
            <a:avLst/>
            <a:gdLst/>
            <a:ahLst/>
            <a:cxnLst/>
            <a:rect l="l" t="t" r="r" b="b"/>
            <a:pathLst>
              <a:path w="2008504" h="1099200">
                <a:moveTo>
                  <a:pt x="0" y="0"/>
                </a:moveTo>
                <a:lnTo>
                  <a:pt x="2008505" y="0"/>
                </a:lnTo>
                <a:lnTo>
                  <a:pt x="2008505" y="1099200"/>
                </a:lnTo>
                <a:lnTo>
                  <a:pt x="0" y="1099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290079" y="952500"/>
            <a:ext cx="9844444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682">
                <a:solidFill>
                  <a:srgbClr val="000000"/>
                </a:solidFill>
                <a:latin typeface="Cabin Bold"/>
              </a:rPr>
              <a:t>KIỂM TRA THÔNG TIN CỦA DỮ LIỆU: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90079" y="2953649"/>
            <a:ext cx="10401420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Có thể thấy dữ liệu có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3 cột định lượng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(gồm </a:t>
            </a:r>
            <a:r>
              <a:rPr lang="en-US" sz="2799" u="sng" spc="545">
                <a:solidFill>
                  <a:srgbClr val="000000"/>
                </a:solidFill>
                <a:latin typeface="Cabin Bold"/>
              </a:rPr>
              <a:t>score, comments, author_post_karma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) và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9 cột định tính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90079" y="4863729"/>
            <a:ext cx="10572516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Có cột thiếu rất nhiều dữ liệu: </a:t>
            </a:r>
            <a:r>
              <a:rPr lang="en-US" sz="2799" u="sng" spc="545">
                <a:solidFill>
                  <a:srgbClr val="000000"/>
                </a:solidFill>
                <a:latin typeface="Cabin Bold"/>
              </a:rPr>
              <a:t>title, comments, url</a:t>
            </a:r>
            <a:r>
              <a:rPr lang="en-US" sz="2799" spc="545">
                <a:solidFill>
                  <a:srgbClr val="000000"/>
                </a:solidFill>
                <a:latin typeface="Cabin"/>
              </a:rPr>
              <a:t> chỉ có 853 dữ liệu tồn tại(1523/149723dòng dữ liệu)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90079" y="6794871"/>
            <a:ext cx="6681615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545">
                <a:solidFill>
                  <a:srgbClr val="000000"/>
                </a:solidFill>
                <a:latin typeface="Cabin"/>
              </a:rPr>
              <a:t>Bộ nhớ sử dụng &gt;= </a:t>
            </a:r>
            <a:r>
              <a:rPr lang="en-US" sz="2799" spc="545">
                <a:solidFill>
                  <a:srgbClr val="000000"/>
                </a:solidFill>
                <a:latin typeface="Cabin Bold"/>
              </a:rPr>
              <a:t>13.7 MB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Professional Business Presentation</dc:title>
  <cp:revision>4</cp:revision>
  <dcterms:created xsi:type="dcterms:W3CDTF">2006-08-16T00:00:00Z</dcterms:created>
  <dcterms:modified xsi:type="dcterms:W3CDTF">2024-03-23T12:26:26Z</dcterms:modified>
  <dc:identifier>DAFnfK-ayQE</dc:identifier>
</cp:coreProperties>
</file>

<file path=docProps/thumbnail.jpeg>
</file>